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1D004-3047-42DF-83BB-6DD13EACC59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93654D5-7F41-4CFE-B61C-67A1A7AB2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76A1C535-4E43-499B-ABB1-906D50ABEEAE}"/>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5" name="Marcador de pie de página 4">
            <a:extLst>
              <a:ext uri="{FF2B5EF4-FFF2-40B4-BE49-F238E27FC236}">
                <a16:creationId xmlns:a16="http://schemas.microsoft.com/office/drawing/2014/main" id="{3F739DB7-857C-4807-BCAA-0BA2EAEF2A3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051F90D-8ACB-4A37-B8A7-50E0DA4A0AB1}"/>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264536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E037D-6C84-4E64-9C17-44F8E13A60D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4AB34F7-E7E0-423F-AED2-1B6CB28C2C6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493A742-790A-461D-8A30-654FB58ED439}"/>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5" name="Marcador de pie de página 4">
            <a:extLst>
              <a:ext uri="{FF2B5EF4-FFF2-40B4-BE49-F238E27FC236}">
                <a16:creationId xmlns:a16="http://schemas.microsoft.com/office/drawing/2014/main" id="{49D22663-0FA0-4C25-9AAF-4FCF83F3B92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1DAA23E-714F-4568-8D47-4FF743FDCE04}"/>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24187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687A67-957B-4959-B58A-A0EA85F9923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EA31F0B-BFAB-4B26-A925-64060B501B2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693155F-E73B-4F69-861D-ECE2C5DE94E9}"/>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5" name="Marcador de pie de página 4">
            <a:extLst>
              <a:ext uri="{FF2B5EF4-FFF2-40B4-BE49-F238E27FC236}">
                <a16:creationId xmlns:a16="http://schemas.microsoft.com/office/drawing/2014/main" id="{05C5E76D-2E11-441E-84C0-8F20E03D166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61E55C1-0F82-4EC4-8305-E949D0526B8C}"/>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398071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EFDB3-877C-491B-AC67-167FB09B6CD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708392-5B94-4A29-9966-1D3F7AB18F8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A3B2B69-D719-4761-9FDA-CB297381BFD3}"/>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5" name="Marcador de pie de página 4">
            <a:extLst>
              <a:ext uri="{FF2B5EF4-FFF2-40B4-BE49-F238E27FC236}">
                <a16:creationId xmlns:a16="http://schemas.microsoft.com/office/drawing/2014/main" id="{88980E60-B339-4BC2-B12A-493B4359652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D8D5338-F91A-4DA3-B65C-144C7297EC18}"/>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61910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671A90-2572-4B2A-AEFB-A92D8C04B27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5413787-B6F6-4528-8AAB-0005387E8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5C4A7E5-DE29-4B70-B928-55CBE8670DA3}"/>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5" name="Marcador de pie de página 4">
            <a:extLst>
              <a:ext uri="{FF2B5EF4-FFF2-40B4-BE49-F238E27FC236}">
                <a16:creationId xmlns:a16="http://schemas.microsoft.com/office/drawing/2014/main" id="{BBA916ED-C9CD-42F3-8FC6-9E4E9C9A5B4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D45C27B-A944-49D6-9D3B-B6B0D8658314}"/>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3331229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433A4-7B34-432B-80A7-256D6C7F3D7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12E831C-6CCF-4409-A68F-139CECF4640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E1C22A5-DE96-4F3C-9B0E-28B6DD244E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B8B45E59-0D23-469B-A742-D08B17557D23}"/>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6" name="Marcador de pie de página 5">
            <a:extLst>
              <a:ext uri="{FF2B5EF4-FFF2-40B4-BE49-F238E27FC236}">
                <a16:creationId xmlns:a16="http://schemas.microsoft.com/office/drawing/2014/main" id="{2F27199C-34F6-4496-984F-237A00D482E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59242BE-2F3F-4ED3-9F87-A5342F3D0E98}"/>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807677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FD61E-C952-4537-BD41-71B01C3BC48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2A16B45-B809-47D7-B270-EFD7672D99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47654FB-6FF6-42E5-AF42-0C735C75DD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CF79E1DC-963D-4A40-BB17-5EB8EF3FE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7A7CCCD-3A3E-4494-BE59-B7E3F034005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6D009DCD-CA33-497B-B2F2-9F988F122EE8}"/>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8" name="Marcador de pie de página 7">
            <a:extLst>
              <a:ext uri="{FF2B5EF4-FFF2-40B4-BE49-F238E27FC236}">
                <a16:creationId xmlns:a16="http://schemas.microsoft.com/office/drawing/2014/main" id="{7E1ED62C-7240-4622-BAA2-1C135E9DB6E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5581B1DC-E964-44A5-B166-CD3E04519A56}"/>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130727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A7E507-11C7-4596-B785-61ABA842F3D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7F565173-B8C3-4C31-BA88-B40CB6CAB2F0}"/>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4" name="Marcador de pie de página 3">
            <a:extLst>
              <a:ext uri="{FF2B5EF4-FFF2-40B4-BE49-F238E27FC236}">
                <a16:creationId xmlns:a16="http://schemas.microsoft.com/office/drawing/2014/main" id="{0C7F52FA-EB61-46E1-82FE-40CEA223189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B08A40D-4790-42AA-A1CC-518E2ACD7A0D}"/>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411465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BEC487-38D5-4EB3-A329-C66349D4804B}"/>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3" name="Marcador de pie de página 2">
            <a:extLst>
              <a:ext uri="{FF2B5EF4-FFF2-40B4-BE49-F238E27FC236}">
                <a16:creationId xmlns:a16="http://schemas.microsoft.com/office/drawing/2014/main" id="{0FD6D3D7-40B9-4284-A452-1FB999C88821}"/>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1EDBE92-2463-4102-BF29-E7AA9261CB25}"/>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278266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FDB2B5-9619-40B5-AD81-EF79BAEB02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1C969AD-E4B3-4234-9DE8-64E06F2821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DEAEC06-A075-4554-AF09-5978ACDAA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46B149-E948-40EF-B40D-077463DD3569}"/>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6" name="Marcador de pie de página 5">
            <a:extLst>
              <a:ext uri="{FF2B5EF4-FFF2-40B4-BE49-F238E27FC236}">
                <a16:creationId xmlns:a16="http://schemas.microsoft.com/office/drawing/2014/main" id="{597F0502-6822-489A-9FA0-42AB62E4304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7F1B58C-0F55-4ACA-8BD8-5C4902379336}"/>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1041870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1A0F04-6F1F-4725-A862-4D4BFDBAC4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394E05E-1F25-4577-A7A2-A62102578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215DD55-F549-486B-8EA4-9359084DC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4DD628-41A1-486B-8457-7F9C15F65E3C}"/>
              </a:ext>
            </a:extLst>
          </p:cNvPr>
          <p:cNvSpPr>
            <a:spLocks noGrp="1"/>
          </p:cNvSpPr>
          <p:nvPr>
            <p:ph type="dt" sz="half" idx="10"/>
          </p:nvPr>
        </p:nvSpPr>
        <p:spPr/>
        <p:txBody>
          <a:bodyPr/>
          <a:lstStyle/>
          <a:p>
            <a:fld id="{3BCD678D-8C8A-4CFD-85E3-724A5BC8D1F7}" type="datetimeFigureOut">
              <a:rPr lang="es-PE" smtClean="0"/>
              <a:t>30/09/2019</a:t>
            </a:fld>
            <a:endParaRPr lang="es-PE"/>
          </a:p>
        </p:txBody>
      </p:sp>
      <p:sp>
        <p:nvSpPr>
          <p:cNvPr id="6" name="Marcador de pie de página 5">
            <a:extLst>
              <a:ext uri="{FF2B5EF4-FFF2-40B4-BE49-F238E27FC236}">
                <a16:creationId xmlns:a16="http://schemas.microsoft.com/office/drawing/2014/main" id="{BDB087BC-72CE-49ED-88C4-7695305A109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A6A5554-4E7C-4859-BC9B-7DED2D0E2F6E}"/>
              </a:ext>
            </a:extLst>
          </p:cNvPr>
          <p:cNvSpPr>
            <a:spLocks noGrp="1"/>
          </p:cNvSpPr>
          <p:nvPr>
            <p:ph type="sldNum" sz="quarter" idx="12"/>
          </p:nvPr>
        </p:nvSpPr>
        <p:spPr/>
        <p:txBody>
          <a:bodyPr/>
          <a:lstStyle/>
          <a:p>
            <a:fld id="{70D8ACEB-949A-4DD0-A322-B4D8E66F265A}" type="slidenum">
              <a:rPr lang="es-PE" smtClean="0"/>
              <a:t>‹Nº›</a:t>
            </a:fld>
            <a:endParaRPr lang="es-PE"/>
          </a:p>
        </p:txBody>
      </p:sp>
    </p:spTree>
    <p:extLst>
      <p:ext uri="{BB962C8B-B14F-4D97-AF65-F5344CB8AC3E}">
        <p14:creationId xmlns:p14="http://schemas.microsoft.com/office/powerpoint/2010/main" val="297775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7F87F4-4D6E-407E-A449-3786484A75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E1A21067-3532-4686-ACAC-272632BEB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6482272-25C3-424A-90A8-6B6E618A1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D678D-8C8A-4CFD-85E3-724A5BC8D1F7}" type="datetimeFigureOut">
              <a:rPr lang="es-PE" smtClean="0"/>
              <a:t>30/09/2019</a:t>
            </a:fld>
            <a:endParaRPr lang="es-PE"/>
          </a:p>
        </p:txBody>
      </p:sp>
      <p:sp>
        <p:nvSpPr>
          <p:cNvPr id="5" name="Marcador de pie de página 4">
            <a:extLst>
              <a:ext uri="{FF2B5EF4-FFF2-40B4-BE49-F238E27FC236}">
                <a16:creationId xmlns:a16="http://schemas.microsoft.com/office/drawing/2014/main" id="{5B4B85F2-50C4-48C1-85AA-6C1F17361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2C530A66-62DB-4A92-841B-D570EE7C6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8ACEB-949A-4DD0-A322-B4D8E66F265A}" type="slidenum">
              <a:rPr lang="es-PE" smtClean="0"/>
              <a:t>‹Nº›</a:t>
            </a:fld>
            <a:endParaRPr lang="es-PE"/>
          </a:p>
        </p:txBody>
      </p:sp>
    </p:spTree>
    <p:extLst>
      <p:ext uri="{BB962C8B-B14F-4D97-AF65-F5344CB8AC3E}">
        <p14:creationId xmlns:p14="http://schemas.microsoft.com/office/powerpoint/2010/main" val="183381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59D9F29-D70C-4E66-985D-68EE0974A655}"/>
              </a:ext>
            </a:extLst>
          </p:cNvPr>
          <p:cNvSpPr/>
          <p:nvPr/>
        </p:nvSpPr>
        <p:spPr>
          <a:xfrm>
            <a:off x="662608" y="167395"/>
            <a:ext cx="10881691" cy="1469826"/>
          </a:xfrm>
          <a:prstGeom prst="rect">
            <a:avLst/>
          </a:prstGeom>
        </p:spPr>
        <p:txBody>
          <a:bodyPr wrap="square">
            <a:spAutoFit/>
          </a:bodyPr>
          <a:lstStyle/>
          <a:p>
            <a:pP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Son 2 lotes juntos e independizados con titulo de propiedad cada uno a tan solo 30 km del centro de puerto Maldonado con dirección a la frontera de Brasil. :</a:t>
            </a:r>
            <a:endParaRPr lang="es-P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Área Lote 1: 57.7236 hectáreas</a:t>
            </a:r>
            <a:endParaRPr lang="es-P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Área lote 2: 30.000 hectáreas</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errar llave 4">
            <a:extLst>
              <a:ext uri="{FF2B5EF4-FFF2-40B4-BE49-F238E27FC236}">
                <a16:creationId xmlns:a16="http://schemas.microsoft.com/office/drawing/2014/main" id="{91D53AD5-478C-4D29-B5CA-89801C1FA9C0}"/>
              </a:ext>
            </a:extLst>
          </p:cNvPr>
          <p:cNvSpPr/>
          <p:nvPr/>
        </p:nvSpPr>
        <p:spPr>
          <a:xfrm>
            <a:off x="3646970" y="866025"/>
            <a:ext cx="198782" cy="662608"/>
          </a:xfrm>
          <a:prstGeom prst="rightBrace">
            <a:avLst/>
          </a:prstGeom>
          <a:noFill/>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Rectángulo 5">
            <a:extLst>
              <a:ext uri="{FF2B5EF4-FFF2-40B4-BE49-F238E27FC236}">
                <a16:creationId xmlns:a16="http://schemas.microsoft.com/office/drawing/2014/main" id="{424F1195-9B3B-45E7-AF4A-4C9FF1719148}"/>
              </a:ext>
            </a:extLst>
          </p:cNvPr>
          <p:cNvSpPr/>
          <p:nvPr/>
        </p:nvSpPr>
        <p:spPr>
          <a:xfrm>
            <a:off x="3996429" y="1008103"/>
            <a:ext cx="6096000" cy="774507"/>
          </a:xfrm>
          <a:prstGeom prst="rect">
            <a:avLst/>
          </a:prstGeom>
        </p:spPr>
        <p:txBody>
          <a:bodyPr>
            <a:spAutoFit/>
          </a:bodyPr>
          <a:lstStyle/>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87.7236 hectáreas</a:t>
            </a:r>
            <a:endParaRPr lang="es-P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dirty="0">
                <a:latin typeface="Calibri" panose="020F0502020204030204" pitchFamily="34" charset="0"/>
                <a:ea typeface="Calibri" panose="020F0502020204030204" pitchFamily="34" charset="0"/>
                <a:cs typeface="Times New Roman" panose="02020603050405020304" pitchFamily="18" charset="0"/>
              </a:rPr>
              <a:t> </a:t>
            </a:r>
            <a:endParaRPr lang="es-P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2B26F849-42F2-40A0-85B8-0AEBC6A4D4D2}"/>
              </a:ext>
            </a:extLst>
          </p:cNvPr>
          <p:cNvPicPr>
            <a:picLocks noChangeAspect="1"/>
          </p:cNvPicPr>
          <p:nvPr/>
        </p:nvPicPr>
        <p:blipFill>
          <a:blip r:embed="rId2"/>
          <a:stretch>
            <a:fillRect/>
          </a:stretch>
        </p:blipFill>
        <p:spPr>
          <a:xfrm>
            <a:off x="8247205" y="769036"/>
            <a:ext cx="3211030" cy="856213"/>
          </a:xfrm>
          <a:prstGeom prst="rect">
            <a:avLst/>
          </a:prstGeom>
        </p:spPr>
      </p:pic>
      <p:sp>
        <p:nvSpPr>
          <p:cNvPr id="10" name="Rectángulo 9">
            <a:extLst>
              <a:ext uri="{FF2B5EF4-FFF2-40B4-BE49-F238E27FC236}">
                <a16:creationId xmlns:a16="http://schemas.microsoft.com/office/drawing/2014/main" id="{8853195D-C475-4CD7-BB45-F40E9A9B90E1}"/>
              </a:ext>
            </a:extLst>
          </p:cNvPr>
          <p:cNvSpPr/>
          <p:nvPr/>
        </p:nvSpPr>
        <p:spPr>
          <a:xfrm>
            <a:off x="493190" y="1689846"/>
            <a:ext cx="5146088" cy="590270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Las medidas del terreno total son: 500 metros de pista por 1800 metros de profundidad aproximadamente.</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Ubicación privilegiada. Se ubica antes del peaje, por lo tanto no hay que pagar peaje en ningún caso.</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Son casi 90 hectáreas de terreno de los cuales 20 ya están limpias y 70 son de bosque maderable, terreno plano.</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El terreno tiene un puente de ingreso con un portón de 4.5 metros de altura y un camino hacia la vivienda y el campo, se ha hecho un camino de 200 metros de largo por 5 metros de ancho, para poder ingresar tanto a la vivienda como al campo.</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15 hectáreas de maíz amarillo sembrado.</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1300 limones sembrados (8 x 5).</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4000 piñas sembradas entre los limones.</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260 platas Hass sembradas.</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1 hectárea de huerto variado.</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100 plantas de cacao.</a:t>
            </a:r>
          </a:p>
          <a:p>
            <a:pPr marL="285750" indent="-285750">
              <a:lnSpc>
                <a:spcPct val="107000"/>
              </a:lnSpc>
              <a:spcAft>
                <a:spcPts val="800"/>
              </a:spcAft>
              <a:buFont typeface="Arial" panose="020B0604020202020204" pitchFamily="34" charset="0"/>
              <a:buChar char="•"/>
            </a:pP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PE"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ángulo 11">
            <a:extLst>
              <a:ext uri="{FF2B5EF4-FFF2-40B4-BE49-F238E27FC236}">
                <a16:creationId xmlns:a16="http://schemas.microsoft.com/office/drawing/2014/main" id="{B03193DC-9793-4F4F-A437-C4987F722D51}"/>
              </a:ext>
            </a:extLst>
          </p:cNvPr>
          <p:cNvSpPr/>
          <p:nvPr/>
        </p:nvSpPr>
        <p:spPr>
          <a:xfrm>
            <a:off x="6552723" y="1711533"/>
            <a:ext cx="4905512" cy="435997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1 pozo tubular de 30 metros de profundidad.</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1 tanque elevado, a 5 metros de altura, de 2500 litros de capacidad.</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Cerco perimétrico 80 metros x 25 metros = 2000 m2, adentro existe una vivienda de 200 m2 , todo concreto y son 2 pisos. Este cerco cuenta con 2 portones de fierro.</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Se esta instalando un transformador de 40KW trifásico, para tener electricidad en todo el terreno.</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Casa de guardián de material noble, con agua y desagüe.</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Cuenta con Agua propia ya que tiene una quebrada natural .</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Tiene 80 arboles de castaña en producción.</a:t>
            </a:r>
          </a:p>
          <a:p>
            <a:pPr marL="285750" indent="-285750">
              <a:lnSpc>
                <a:spcPct val="107000"/>
              </a:lnSpc>
              <a:spcAft>
                <a:spcPts val="800"/>
              </a:spcAft>
              <a:buFont typeface="Arial" panose="020B0604020202020204" pitchFamily="34" charset="0"/>
              <a:buChar char="•"/>
            </a:pPr>
            <a:r>
              <a:rPr lang="es-ES" sz="1500" dirty="0">
                <a:latin typeface="Calibri" panose="020F0502020204030204" pitchFamily="34" charset="0"/>
                <a:ea typeface="Calibri" panose="020F0502020204030204" pitchFamily="34" charset="0"/>
                <a:cs typeface="Times New Roman" panose="02020603050405020304" pitchFamily="18" charset="0"/>
              </a:rPr>
              <a:t>Se esta iniciando una granja con 120 patos adultos.</a:t>
            </a:r>
          </a:p>
          <a:p>
            <a:pPr>
              <a:lnSpc>
                <a:spcPct val="107000"/>
              </a:lnSpc>
              <a:spcAft>
                <a:spcPts val="800"/>
              </a:spcAft>
            </a:pPr>
            <a:endParaRPr lang="es-PE"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337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367C531-ED8E-45A5-894D-DACA49B0D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019" y="295414"/>
            <a:ext cx="2726264" cy="1530902"/>
          </a:xfrm>
          <a:prstGeom prst="rect">
            <a:avLst/>
          </a:prstGeom>
        </p:spPr>
      </p:pic>
      <p:pic>
        <p:nvPicPr>
          <p:cNvPr id="7" name="Imagen 6">
            <a:extLst>
              <a:ext uri="{FF2B5EF4-FFF2-40B4-BE49-F238E27FC236}">
                <a16:creationId xmlns:a16="http://schemas.microsoft.com/office/drawing/2014/main" id="{B50939C1-CE13-4428-B8CD-2D0AF8A28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146" y="1991000"/>
            <a:ext cx="2726266" cy="1530903"/>
          </a:xfrm>
          <a:prstGeom prst="rect">
            <a:avLst/>
          </a:prstGeom>
        </p:spPr>
      </p:pic>
      <p:pic>
        <p:nvPicPr>
          <p:cNvPr id="9" name="Imagen 8">
            <a:extLst>
              <a:ext uri="{FF2B5EF4-FFF2-40B4-BE49-F238E27FC236}">
                <a16:creationId xmlns:a16="http://schemas.microsoft.com/office/drawing/2014/main" id="{BAAD6D30-41C8-4B5A-9D55-6521C29A1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88" y="1991000"/>
            <a:ext cx="2704119" cy="1518467"/>
          </a:xfrm>
          <a:prstGeom prst="rect">
            <a:avLst/>
          </a:prstGeom>
        </p:spPr>
      </p:pic>
      <p:pic>
        <p:nvPicPr>
          <p:cNvPr id="11" name="Imagen 10">
            <a:extLst>
              <a:ext uri="{FF2B5EF4-FFF2-40B4-BE49-F238E27FC236}">
                <a16:creationId xmlns:a16="http://schemas.microsoft.com/office/drawing/2014/main" id="{0A9E34DE-2BE1-4008-884B-092170D4E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87" y="5044120"/>
            <a:ext cx="2704119" cy="1518467"/>
          </a:xfrm>
          <a:prstGeom prst="rect">
            <a:avLst/>
          </a:prstGeom>
        </p:spPr>
      </p:pic>
      <p:pic>
        <p:nvPicPr>
          <p:cNvPr id="13" name="Imagen 12">
            <a:extLst>
              <a:ext uri="{FF2B5EF4-FFF2-40B4-BE49-F238E27FC236}">
                <a16:creationId xmlns:a16="http://schemas.microsoft.com/office/drawing/2014/main" id="{18D70E92-A94E-453A-8787-90A666D8AF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1994" y="5044120"/>
            <a:ext cx="2704119" cy="1518467"/>
          </a:xfrm>
          <a:prstGeom prst="rect">
            <a:avLst/>
          </a:prstGeom>
        </p:spPr>
      </p:pic>
      <p:pic>
        <p:nvPicPr>
          <p:cNvPr id="25" name="Imagen 24">
            <a:extLst>
              <a:ext uri="{FF2B5EF4-FFF2-40B4-BE49-F238E27FC236}">
                <a16:creationId xmlns:a16="http://schemas.microsoft.com/office/drawing/2014/main" id="{6A807B2C-1A15-4713-A1FE-4A78ED06E6EF}"/>
              </a:ext>
            </a:extLst>
          </p:cNvPr>
          <p:cNvPicPr>
            <a:picLocks noChangeAspect="1"/>
          </p:cNvPicPr>
          <p:nvPr/>
        </p:nvPicPr>
        <p:blipFill>
          <a:blip r:embed="rId7"/>
          <a:stretch>
            <a:fillRect/>
          </a:stretch>
        </p:blipFill>
        <p:spPr>
          <a:xfrm>
            <a:off x="3249917" y="1991000"/>
            <a:ext cx="5692166" cy="4571586"/>
          </a:xfrm>
          <a:prstGeom prst="rect">
            <a:avLst/>
          </a:prstGeom>
        </p:spPr>
      </p:pic>
    </p:spTree>
    <p:extLst>
      <p:ext uri="{BB962C8B-B14F-4D97-AF65-F5344CB8AC3E}">
        <p14:creationId xmlns:p14="http://schemas.microsoft.com/office/powerpoint/2010/main" val="9797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CFEBC7-5E2B-4E7F-97D4-F752CF59A711}"/>
              </a:ext>
            </a:extLst>
          </p:cNvPr>
          <p:cNvSpPr>
            <a:spLocks noGrp="1"/>
          </p:cNvSpPr>
          <p:nvPr>
            <p:ph idx="1"/>
          </p:nvPr>
        </p:nvSpPr>
        <p:spPr>
          <a:xfrm>
            <a:off x="1314450" y="315912"/>
            <a:ext cx="9563100" cy="6226175"/>
          </a:xfrm>
        </p:spPr>
        <p:txBody>
          <a:bodyPr>
            <a:normAutofit lnSpcReduction="10000"/>
          </a:bodyPr>
          <a:lstStyle/>
          <a:p>
            <a:pPr marL="0" indent="0">
              <a:buNone/>
            </a:pPr>
            <a:r>
              <a:rPr lang="es-ES" sz="2400" b="1" dirty="0"/>
              <a:t>Posibles usos:</a:t>
            </a:r>
          </a:p>
          <a:p>
            <a:pPr marL="0" indent="0">
              <a:buNone/>
            </a:pPr>
            <a:endParaRPr lang="es-PE" sz="2400" dirty="0"/>
          </a:p>
          <a:p>
            <a:pPr marL="0" indent="0">
              <a:buNone/>
            </a:pPr>
            <a:r>
              <a:rPr lang="es-PE" sz="2400" dirty="0"/>
              <a:t>Al tener 500 metros de pista el universo de opciones es muy variado ya que así nomas no hay terrenos con esta cantidad de metraje de pista. Se puede mencionar los siguientes:</a:t>
            </a:r>
          </a:p>
          <a:p>
            <a:endParaRPr lang="es-PE" sz="2400" dirty="0"/>
          </a:p>
          <a:p>
            <a:r>
              <a:rPr lang="es-PE" sz="2400" i="1" dirty="0"/>
              <a:t>Lotización de terrenos.</a:t>
            </a:r>
          </a:p>
          <a:p>
            <a:r>
              <a:rPr lang="es-PE" sz="2400" i="1" dirty="0"/>
              <a:t>Siembra de productos agroindustriales.</a:t>
            </a:r>
          </a:p>
          <a:p>
            <a:r>
              <a:rPr lang="es-PE" sz="2400" i="1" dirty="0"/>
              <a:t>Procesadora de productos de la zona tales como: castaña, maracuyá, plátano, papaya, cacao, limón, palta, piña, café, arroz entre otros mas.</a:t>
            </a:r>
          </a:p>
          <a:p>
            <a:r>
              <a:rPr lang="es-PE" sz="2400" i="1" dirty="0"/>
              <a:t>Crianza de ganado de carne.</a:t>
            </a:r>
          </a:p>
          <a:p>
            <a:r>
              <a:rPr lang="es-PE" sz="2400" i="1" dirty="0"/>
              <a:t>Aserradero ya que cuenta con 70 hectáreas de bosque.</a:t>
            </a:r>
          </a:p>
          <a:p>
            <a:r>
              <a:rPr lang="es-PE" sz="2400" i="1" dirty="0"/>
              <a:t>Instalación de un grifo, con minimarket y hotel.</a:t>
            </a:r>
          </a:p>
          <a:p>
            <a:r>
              <a:rPr lang="es-PE" sz="2400" i="1" dirty="0"/>
              <a:t>Instalación de un club campestre con piscina.</a:t>
            </a:r>
          </a:p>
          <a:p>
            <a:r>
              <a:rPr lang="es-PE" sz="2400" i="1" dirty="0"/>
              <a:t>Resort turístico, ya que se encuentra cerca a muchos lugares turísticos de la zona.</a:t>
            </a:r>
          </a:p>
          <a:p>
            <a:endParaRPr lang="es-PE" sz="2400" dirty="0"/>
          </a:p>
          <a:p>
            <a:endParaRPr lang="es-PE" sz="2400" dirty="0"/>
          </a:p>
        </p:txBody>
      </p:sp>
    </p:spTree>
    <p:extLst>
      <p:ext uri="{BB962C8B-B14F-4D97-AF65-F5344CB8AC3E}">
        <p14:creationId xmlns:p14="http://schemas.microsoft.com/office/powerpoint/2010/main" val="33204880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443</Words>
  <Application>Microsoft Office PowerPoint</Application>
  <PresentationFormat>Panorámica</PresentationFormat>
  <Paragraphs>35</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Arial</vt:lpstr>
      <vt:lpstr>Calibri</vt:lpstr>
      <vt:lpstr>Calibri Light</vt: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13</cp:revision>
  <dcterms:created xsi:type="dcterms:W3CDTF">2019-09-30T15:40:06Z</dcterms:created>
  <dcterms:modified xsi:type="dcterms:W3CDTF">2019-09-30T16:56:54Z</dcterms:modified>
</cp:coreProperties>
</file>